
<file path=[Content_Types].xml><?xml version="1.0" encoding="utf-8"?>
<Types xmlns="http://schemas.openxmlformats.org/package/2006/content-types">
  <Default ContentType="image/jpeg" Extension="jpeg"/>
  <Default ContentType="video/mp4" Extension="mp4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5" r:id="rId8"/>
    <p:sldId id="271" r:id="rId9"/>
    <p:sldId id="272" r:id="rId10"/>
    <p:sldId id="261" r:id="rId11"/>
    <p:sldId id="267" r:id="rId12"/>
    <p:sldId id="263" r:id="rId13"/>
    <p:sldId id="266" r:id="rId14"/>
    <p:sldId id="268" r:id="rId15"/>
    <p:sldId id="273" r:id="rId16"/>
    <p:sldId id="262" r:id="rId17"/>
    <p:sldId id="264" r:id="rId18"/>
  </p:sldIdLst>
  <p:sldSz cx="12192000" cy="6858000"/>
  <p:notesSz cx="9671050" cy="68897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 showGuides="1">
      <p:cViewPr varScale="1">
        <p:scale>
          <a:sx n="52" d="100"/>
          <a:sy n="52" d="100"/>
        </p:scale>
        <p:origin x="64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9C105-A8D4-4612-A869-D2C924E7C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7A8830-A434-4FC4-BB46-B6186CE09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9BF5B0-611C-4D22-A3C3-8F82CCE4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8E14-EA64-433E-BD6B-6238D3598A6F}" type="datetimeFigureOut">
              <a:rPr lang="ru-RU" smtClean="0"/>
              <a:t>ср 25.08.21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221BF6-B561-44DB-A3AC-6B5D429B0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76D91E-D1CB-4A5C-947E-40C38433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E8C-51C9-4E51-A2BD-4BA100D48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5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541E2-39E0-4F2C-95E4-11C6156AF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3E6126-3BCC-4619-B39E-5E2656DF7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465EF8-CD6A-45AE-B779-1040D99A5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8E14-EA64-433E-BD6B-6238D3598A6F}" type="datetimeFigureOut">
              <a:rPr lang="ru-RU" smtClean="0"/>
              <a:t>ср 25.08.21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118C94-A5D3-46B3-BE82-500E1438D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5828BE-C89C-4AC0-AF2B-D5634952C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E8C-51C9-4E51-A2BD-4BA100D48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18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C40B92-97EC-4168-8D1C-91C8138C0D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E3BAC5-094C-4F8D-8223-0FAD01F94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7724E3-5CB7-407E-9499-F7980019B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8E14-EA64-433E-BD6B-6238D3598A6F}" type="datetimeFigureOut">
              <a:rPr lang="ru-RU" smtClean="0"/>
              <a:t>ср 25.08.21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B3B74D-3A67-4650-A41D-1317C149F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7C53C5-0890-4865-B1C5-CE595A889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E8C-51C9-4E51-A2BD-4BA100D48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71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F80E5B-3968-496F-B894-EB173CB3E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9AD607-9D1B-4566-AF70-9196D4191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E88C8D-A79E-4023-BB91-2985618C9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8E14-EA64-433E-BD6B-6238D3598A6F}" type="datetimeFigureOut">
              <a:rPr lang="ru-RU" smtClean="0"/>
              <a:t>ср 25.08.21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B86DDE-F4BB-4D25-B9F2-B10DD6167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CCE1EE-DE92-439F-8EC9-AF1F6E8A9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E8C-51C9-4E51-A2BD-4BA100D48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09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42207-80A2-44CF-A4FF-D26B909CD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2FED6B-72C3-470F-BA4C-9BDDE1894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EA898B-3817-47A2-B0CB-FDF6A06E0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8E14-EA64-433E-BD6B-6238D3598A6F}" type="datetimeFigureOut">
              <a:rPr lang="ru-RU" smtClean="0"/>
              <a:t>ср 25.08.21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E916D7-5622-4900-8AE4-82E069C52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D3C987-7C6D-444C-B5F2-59CE38228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E8C-51C9-4E51-A2BD-4BA100D48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70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1CAE38-C5F7-4886-BF14-8051FC65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7EC014-423B-42C3-94EC-2D50D2F51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5512A3-3107-40C3-820B-DF6259C60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F9343F-A8B1-4511-9E48-D8DBC6BCB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8E14-EA64-433E-BD6B-6238D3598A6F}" type="datetimeFigureOut">
              <a:rPr lang="ru-RU" smtClean="0"/>
              <a:t>ср 25.08.21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2C3C30-E539-435F-B1A3-EC191B9D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F40B86-2127-4289-819A-1278FE14B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E8C-51C9-4E51-A2BD-4BA100D48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149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5D6033-7986-4BBE-A53D-D59AC43FD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8402E2-AE22-411D-A0F8-5E32C98FB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C6463A-5E47-48B8-BCF9-D70A498F2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A37A66-21AD-41E7-A4B4-83FED32054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BBAD430-97F1-447C-9574-9558EB7B33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DE2644E-E35B-4127-81B7-DCF2829F2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8E14-EA64-433E-BD6B-6238D3598A6F}" type="datetimeFigureOut">
              <a:rPr lang="ru-RU" smtClean="0"/>
              <a:t>ср 25.08.21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0CE4D4-5F5A-4414-98BC-C2F5137F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8D0788-858F-4614-B2DD-FC9534A12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E8C-51C9-4E51-A2BD-4BA100D48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06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770CE-69A9-49BD-ADE0-53A50824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A18539A-527F-45DC-8B02-FF412D531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8E14-EA64-433E-BD6B-6238D3598A6F}" type="datetimeFigureOut">
              <a:rPr lang="ru-RU" smtClean="0"/>
              <a:t>ср 25.08.21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E67B33-4C86-418D-BDC4-4FE87F3EE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01B2F7-28D1-4EA1-B5BB-ABFBB685E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E8C-51C9-4E51-A2BD-4BA100D48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60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8E291D-0D93-48C2-8D73-A3DD4DF02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8E14-EA64-433E-BD6B-6238D3598A6F}" type="datetimeFigureOut">
              <a:rPr lang="ru-RU" smtClean="0"/>
              <a:t>ср 25.08.21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E701078-1BE9-4F56-9226-87D1978F5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3D766E-80DC-4CBE-9979-F9A263220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E8C-51C9-4E51-A2BD-4BA100D48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79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8D264-8063-4668-B338-6B39A58E8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F28FC7-1ABB-403E-BCDF-FCB5162FE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5F3EB5-6569-4A98-AADE-A9E3C5771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B72E14-B8DF-4747-ADE7-95BC8D38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8E14-EA64-433E-BD6B-6238D3598A6F}" type="datetimeFigureOut">
              <a:rPr lang="ru-RU" smtClean="0"/>
              <a:t>ср 25.08.21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5108CA-F085-423C-9002-1566E514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A3FE34-C0F3-40C9-8C47-0F836E48B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E8C-51C9-4E51-A2BD-4BA100D48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411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79845E-A3DA-4020-B0B4-C79DC8FD7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F849CA-EEAC-4D13-8FE3-579499383C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C74D37-F70C-4174-8690-72B26E939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9EBC46-EE4D-4441-A142-7290D86B1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8E14-EA64-433E-BD6B-6238D3598A6F}" type="datetimeFigureOut">
              <a:rPr lang="ru-RU" smtClean="0"/>
              <a:t>ср 25.08.21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9323F4-50EE-4B7A-842C-4240E78C8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3ECE0D-EAD9-42AC-BC72-B458E941D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E8C-51C9-4E51-A2BD-4BA100D48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79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C272C-F948-4C13-B034-719F701D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7B8B4F-71DE-4C6B-ABD2-EB18B274D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88C9DB-112E-43AA-BDDA-6AA9B04988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48E14-EA64-433E-BD6B-6238D3598A6F}" type="datetimeFigureOut">
              <a:rPr lang="ru-RU" smtClean="0"/>
              <a:t>ср 25.08.21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F69457-2282-42A6-A5DF-E8F5ADF9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5F7EF7-EBB1-43FC-964D-E0AD5A6CA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6BE8C-51C9-4E51-A2BD-4BA100D48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27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0.jpe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syera.ru/stadii-i-vidy-myshleniya_15502.htm" TargetMode="External"/><Relationship Id="rId2" Type="http://schemas.openxmlformats.org/officeDocument/2006/relationships/hyperlink" Target="http://hr-portal.ru/articl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u.lipetsk.ru/fak/fdo/dept/proforient/school/tests/test2.pdf" TargetMode="External"/><Relationship Id="rId5" Type="http://schemas.openxmlformats.org/officeDocument/2006/relationships/hyperlink" Target="https://dprvrn.ru/opisanie-i-primery-naglyadno-deistvennogo-myshleniya-razvitie/" TargetMode="External"/><Relationship Id="rId4" Type="http://schemas.openxmlformats.org/officeDocument/2006/relationships/hyperlink" Target="https://ru.wikipedia.org/wiki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test2_Bruner.pdf" TargetMode="External"/><Relationship Id="rId2" Type="http://schemas.openxmlformats.org/officeDocument/2006/relationships/hyperlink" Target="oprosnik_-_tip_myshleniya.doc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8" Target="../media/image7.jpeg" Type="http://schemas.openxmlformats.org/officeDocument/2006/relationships/image"/><Relationship Id="rId3" Target="../slideLayouts/slideLayout1.xml" Type="http://schemas.openxmlformats.org/officeDocument/2006/relationships/slideLayout"/><Relationship Id="rId7" Target="../media/image6.jpeg" Type="http://schemas.openxmlformats.org/officeDocument/2006/relationships/image"/><Relationship Id="rId12" Target="../media/image11.jpeg" Type="http://schemas.openxmlformats.org/officeDocument/2006/relationships/image"/><Relationship Id="rId2" Target="../media/media1.mp4" Type="http://schemas.openxmlformats.org/officeDocument/2006/relationships/video"/><Relationship Id="rId1" Target="../media/media1.mp4" Type="http://schemas.microsoft.com/office/2007/relationships/media"/><Relationship Id="rId6" Target="../media/image5.jpeg" Type="http://schemas.openxmlformats.org/officeDocument/2006/relationships/image"/><Relationship Id="rId11" Target="../media/image10.jpeg" Type="http://schemas.openxmlformats.org/officeDocument/2006/relationships/image"/><Relationship Id="rId5" Target="../media/image4.jpeg" Type="http://schemas.openxmlformats.org/officeDocument/2006/relationships/image"/><Relationship Id="rId10" Target="../media/image9.jpeg" Type="http://schemas.openxmlformats.org/officeDocument/2006/relationships/image"/><Relationship Id="rId4" Target="../media/image3.jpe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image15.jpeg" Type="http://schemas.openxmlformats.org/officeDocument/2006/relationships/image"/><Relationship Id="rId4" Target="../media/image14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C88C6F-7774-48DD-A05E-7279C063C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72655"/>
            <a:ext cx="9144000" cy="3666836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Способы развития </a:t>
            </a:r>
            <a:b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наглядно-действенного </a:t>
            </a:r>
            <a:b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наглядно-образного </a:t>
            </a:r>
            <a:b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мышления учащихся</a:t>
            </a:r>
            <a:endParaRPr lang="ru-RU" sz="25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7611E7-2D23-4CFB-AE3A-3B270B6C8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1636" y="4451784"/>
            <a:ext cx="4710545" cy="1655762"/>
          </a:xfrm>
        </p:spPr>
        <p:txBody>
          <a:bodyPr/>
          <a:lstStyle/>
          <a:p>
            <a:r>
              <a:rPr lang="ru-RU" dirty="0"/>
              <a:t>Якименко Иван Викторович</a:t>
            </a:r>
          </a:p>
          <a:p>
            <a:r>
              <a:rPr lang="ru-RU" dirty="0"/>
              <a:t>ГУО «</a:t>
            </a:r>
            <a:r>
              <a:rPr lang="ru-RU" dirty="0" err="1"/>
              <a:t>Лошницкая</a:t>
            </a:r>
            <a:r>
              <a:rPr lang="ru-RU" dirty="0"/>
              <a:t> гимназия Борисовского района»</a:t>
            </a:r>
          </a:p>
        </p:txBody>
      </p:sp>
    </p:spTree>
    <p:extLst>
      <p:ext uri="{BB962C8B-B14F-4D97-AF65-F5344CB8AC3E}">
        <p14:creationId xmlns:p14="http://schemas.microsoft.com/office/powerpoint/2010/main" val="2341915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8E072-FCE5-4572-B93A-CFCCEDB03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Наглядно-образное</a:t>
            </a:r>
            <a:br>
              <a:rPr lang="en-US" b="1" dirty="0"/>
            </a:br>
            <a:r>
              <a:rPr lang="en-US" b="1" i="1" dirty="0"/>
              <a:t>(</a:t>
            </a:r>
            <a:r>
              <a:rPr lang="ru-RU" b="1" i="1" dirty="0"/>
              <a:t>идеальная модель</a:t>
            </a:r>
            <a:r>
              <a:rPr lang="en-US" b="1" i="1" dirty="0"/>
              <a:t>)</a:t>
            </a:r>
            <a:r>
              <a:rPr lang="ru-RU" b="1" i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7AF858-6210-4F1A-A343-18A5EBF09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Мышление </a:t>
            </a:r>
            <a:r>
              <a:rPr lang="ru-RU" b="1" dirty="0"/>
              <a:t>наглядно-образное</a:t>
            </a:r>
            <a:r>
              <a:rPr lang="ru-RU" dirty="0"/>
              <a:t> — связано с </a:t>
            </a:r>
            <a:r>
              <a:rPr lang="ru-RU" u="sng" dirty="0"/>
              <a:t>представлением </a:t>
            </a:r>
            <a:r>
              <a:rPr lang="ru-RU" dirty="0"/>
              <a:t>ситуаций и изменений в них. С помощью наглядно-образного мышления наиболее полно воссоздается все многообразие различных фактических характеристик предмета</a:t>
            </a:r>
          </a:p>
          <a:p>
            <a:r>
              <a:rPr lang="ru-RU" dirty="0"/>
              <a:t>Важной особенностью наглядно-образного мышления является установление </a:t>
            </a:r>
            <a:r>
              <a:rPr lang="ru-RU" u="sng" dirty="0"/>
              <a:t>непривычных, "невероятных" сочетаний</a:t>
            </a:r>
            <a:r>
              <a:rPr lang="ru-RU" dirty="0"/>
              <a:t> предметов и их свойств. В этом своем качестве наглядно-образное мышление практически неразличимо с </a:t>
            </a:r>
            <a:r>
              <a:rPr lang="ru-RU" u="sng" dirty="0"/>
              <a:t>воображением</a:t>
            </a:r>
          </a:p>
          <a:p>
            <a:r>
              <a:rPr lang="ru-RU" dirty="0">
                <a:solidFill>
                  <a:srgbClr val="FF0000"/>
                </a:solidFill>
              </a:rPr>
              <a:t>А в чем </a:t>
            </a:r>
            <a:r>
              <a:rPr lang="ru-RU" u="sng" dirty="0">
                <a:solidFill>
                  <a:srgbClr val="FF0000"/>
                </a:solidFill>
              </a:rPr>
              <a:t>отличие</a:t>
            </a:r>
            <a:r>
              <a:rPr lang="ru-RU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0106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4A18FE-9FA0-42F7-872A-6395EE9FE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Упражнения на развитие наглядно-образного мышления: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807B57-C51A-4CEB-8EA6-EF6E109AE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19982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b="0" i="0" u="sng" dirty="0">
                <a:solidFill>
                  <a:srgbClr val="000000"/>
                </a:solidFill>
                <a:effectLst/>
                <a:latin typeface="PFAgoraSlabPro"/>
              </a:rPr>
              <a:t>Вопрос-ответ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b="0" i="0" dirty="0">
                <a:solidFill>
                  <a:srgbClr val="444444"/>
                </a:solidFill>
                <a:effectLst/>
                <a:latin typeface="OpenSans"/>
              </a:rPr>
              <a:t>Если заглавную букву N </a:t>
            </a:r>
            <a:r>
              <a:rPr lang="ru-RU" dirty="0">
                <a:solidFill>
                  <a:srgbClr val="444444"/>
                </a:solidFill>
                <a:latin typeface="OpenSans"/>
              </a:rPr>
              <a:t>английского алфавита </a:t>
            </a:r>
            <a:r>
              <a:rPr lang="ru-RU" b="0" i="0" dirty="0">
                <a:solidFill>
                  <a:srgbClr val="444444"/>
                </a:solidFill>
                <a:effectLst/>
                <a:latin typeface="OpenSans"/>
              </a:rPr>
              <a:t>повернуть на 90 градусов, какая получится буква?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444444"/>
                </a:solidFill>
                <a:latin typeface="OpenSans"/>
              </a:rPr>
              <a:t>Форма ушей у немецкой овчарки?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444444"/>
                </a:solidFill>
                <a:latin typeface="OpenSans"/>
              </a:rPr>
              <a:t>Количество мебельных ножек в жилой комнате вашего дома?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C91209-641F-47B3-ADD1-11ECC2F8F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182" y="2394239"/>
            <a:ext cx="3955560" cy="29628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72966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4A18FE-9FA0-42F7-872A-6395EE9FE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Упражнения на развитие наглядно-образного мышления: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807B57-C51A-4CEB-8EA6-EF6E109AE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06309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u="sng" dirty="0"/>
              <a:t>Создание образов</a:t>
            </a:r>
          </a:p>
          <a:p>
            <a:pPr marL="0" indent="0">
              <a:buNone/>
            </a:pPr>
            <a:r>
              <a:rPr lang="ru-RU" dirty="0"/>
              <a:t>Создайте образ семейного ужина. Мысленно нарисуйте событие и ответьте на вопросы:</a:t>
            </a:r>
          </a:p>
          <a:p>
            <a:r>
              <a:rPr lang="ru-RU" dirty="0"/>
              <a:t>Сколько членов семьи за столом, кто в чем одет?</a:t>
            </a:r>
          </a:p>
          <a:p>
            <a:r>
              <a:rPr lang="ru-RU" dirty="0"/>
              <a:t>Какие блюда на столе?</a:t>
            </a:r>
          </a:p>
          <a:p>
            <a:r>
              <a:rPr lang="ru-RU" dirty="0"/>
              <a:t>О чем была беседа?</a:t>
            </a:r>
          </a:p>
          <a:p>
            <a:r>
              <a:rPr lang="ru-RU" dirty="0"/>
              <a:t>Представленная картинка была черно-белой или цветной?</a:t>
            </a:r>
          </a:p>
          <a:p>
            <a:r>
              <a:rPr lang="ru-RU" dirty="0"/>
              <a:t>Опишите зрительный образ помещения.</a:t>
            </a:r>
          </a:p>
          <a:p>
            <a:r>
              <a:rPr lang="ru-RU" dirty="0"/>
              <a:t>…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AF15D6-8112-490C-BE1F-A5DB67DF50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4509" y="1825625"/>
            <a:ext cx="4245636" cy="4039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3839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4A18FE-9FA0-42F7-872A-6395EE9FE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Упражнения на развитие наглядно-образного мышления: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807B57-C51A-4CEB-8EA6-EF6E109AE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/>
              <a:t>Описание предметов</a:t>
            </a:r>
          </a:p>
          <a:p>
            <a:pPr marL="0" indent="0">
              <a:buNone/>
            </a:pPr>
            <a:r>
              <a:rPr lang="ru-RU" dirty="0"/>
              <a:t>Опишите каждый из предметов:</a:t>
            </a:r>
          </a:p>
          <a:p>
            <a:r>
              <a:rPr lang="ru-RU" dirty="0"/>
              <a:t>зубная щетка;</a:t>
            </a:r>
          </a:p>
          <a:p>
            <a:r>
              <a:rPr lang="ru-RU" dirty="0"/>
              <a:t>сосновый лес;</a:t>
            </a:r>
          </a:p>
          <a:p>
            <a:r>
              <a:rPr lang="ru-RU" dirty="0"/>
              <a:t>закат;</a:t>
            </a:r>
          </a:p>
          <a:p>
            <a:r>
              <a:rPr lang="ru-RU" dirty="0"/>
              <a:t>ваша спальня;</a:t>
            </a:r>
          </a:p>
          <a:p>
            <a:r>
              <a:rPr lang="ru-RU" dirty="0"/>
              <a:t>капли утренней росы;</a:t>
            </a:r>
          </a:p>
          <a:p>
            <a:r>
              <a:rPr lang="ru-RU" dirty="0"/>
              <a:t>парящий в небе орел.</a:t>
            </a:r>
          </a:p>
        </p:txBody>
      </p:sp>
      <p:sp>
        <p:nvSpPr>
          <p:cNvPr id="4" name="Трапеция 3">
            <a:extLst>
              <a:ext uri="{FF2B5EF4-FFF2-40B4-BE49-F238E27FC236}">
                <a16:creationId xmlns:a16="http://schemas.microsoft.com/office/drawing/2014/main" id="{ACD95591-FAC2-4E9C-8AB5-95D4C4A278AB}"/>
              </a:ext>
            </a:extLst>
          </p:cNvPr>
          <p:cNvSpPr/>
          <p:nvPr/>
        </p:nvSpPr>
        <p:spPr>
          <a:xfrm>
            <a:off x="7509164" y="4738255"/>
            <a:ext cx="3149600" cy="157364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9FB12CF-69A2-4B19-9479-D00B34A0AD21}"/>
              </a:ext>
            </a:extLst>
          </p:cNvPr>
          <p:cNvSpPr/>
          <p:nvPr/>
        </p:nvSpPr>
        <p:spPr>
          <a:xfrm>
            <a:off x="7906327" y="3343564"/>
            <a:ext cx="2355273" cy="1394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D1DE30E1-DEDB-4EBB-B2DC-44F9C058D8EE}"/>
              </a:ext>
            </a:extLst>
          </p:cNvPr>
          <p:cNvSpPr/>
          <p:nvPr/>
        </p:nvSpPr>
        <p:spPr>
          <a:xfrm>
            <a:off x="7906327" y="1468582"/>
            <a:ext cx="2355273" cy="187498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851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4A18FE-9FA0-42F7-872A-6395EE9FE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Упражнения на развитие наглядно-образного мышления: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807B57-C51A-4CEB-8EA6-EF6E109AE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237" y="1871806"/>
            <a:ext cx="6338454" cy="4686011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ru-RU" b="0" i="0" u="sng" dirty="0">
                <a:solidFill>
                  <a:srgbClr val="000000"/>
                </a:solidFill>
                <a:effectLst/>
                <a:latin typeface="PFAgoraSlabPro"/>
              </a:rPr>
              <a:t>Воображение</a:t>
            </a:r>
          </a:p>
          <a:p>
            <a:pPr algn="l"/>
            <a:r>
              <a:rPr lang="ru-RU" b="0" i="0" dirty="0">
                <a:solidFill>
                  <a:srgbClr val="444444"/>
                </a:solidFill>
                <a:effectLst/>
                <a:latin typeface="OpenSans"/>
              </a:rPr>
              <a:t>Вообразите Красоту, Богатство, Успех.</a:t>
            </a:r>
          </a:p>
          <a:p>
            <a:pPr algn="l"/>
            <a:r>
              <a:rPr lang="ru-RU" b="0" i="0" dirty="0">
                <a:solidFill>
                  <a:srgbClr val="444444"/>
                </a:solidFill>
                <a:effectLst/>
                <a:latin typeface="OpenSans"/>
              </a:rPr>
              <a:t>Опишите один из образов при помощи двух существительных, трех прилагательных и глаголов, одного наречия.</a:t>
            </a:r>
          </a:p>
          <a:p>
            <a:pPr marL="0" indent="0" algn="l">
              <a:buNone/>
            </a:pPr>
            <a:r>
              <a:rPr lang="ru-RU" b="0" i="0" u="sng" dirty="0">
                <a:solidFill>
                  <a:srgbClr val="000000"/>
                </a:solidFill>
                <a:effectLst/>
                <a:latin typeface="PFAgoraSlabPro"/>
              </a:rPr>
              <a:t>Воспоминания</a:t>
            </a:r>
          </a:p>
          <a:p>
            <a:pPr algn="l"/>
            <a:r>
              <a:rPr lang="ru-RU" b="0" i="0" dirty="0">
                <a:solidFill>
                  <a:srgbClr val="444444"/>
                </a:solidFill>
                <a:effectLst/>
                <a:latin typeface="OpenSans"/>
              </a:rPr>
              <a:t>Представьте людей, с которыми вы сегодня (или когда-нибудь) общались.</a:t>
            </a:r>
          </a:p>
          <a:p>
            <a:pPr algn="l"/>
            <a:r>
              <a:rPr lang="ru-RU" b="0" i="0" dirty="0">
                <a:solidFill>
                  <a:srgbClr val="444444"/>
                </a:solidFill>
                <a:effectLst/>
                <a:latin typeface="OpenSans"/>
              </a:rPr>
              <a:t>Как они выглядели, в чем были одеты? Опишите их внешность (цвет глаз, волос, рост и телосложение).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PFAgoraSlabPro"/>
              </a:rPr>
              <a:t>…</a:t>
            </a:r>
            <a:endParaRPr lang="ru-RU" dirty="0">
              <a:solidFill>
                <a:srgbClr val="444444"/>
              </a:solidFill>
              <a:latin typeface="OpenSan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EC4C27-448A-4214-A7CD-845E04993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796" y="2750991"/>
            <a:ext cx="2346036" cy="2108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CAAFD2-0F1F-4973-9B7A-E6E1D11A2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650181" y="2745903"/>
            <a:ext cx="2429164" cy="2113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0D3142-F2BF-4F8E-B675-B1F7A1329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180" y="4095893"/>
            <a:ext cx="19050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6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19EC62-525B-42D6-9872-D88734FE2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 урока?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48FE31-21C1-4039-AA98-E55C54D08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D375841-B2F4-488C-AF3B-0590FE9CF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0436" y="1324474"/>
            <a:ext cx="3120500" cy="2518577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E3B51D-A7D6-4938-B34A-753E14644A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6735" y="1437697"/>
            <a:ext cx="2648931" cy="239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3F6C2F-C572-4023-9C97-70C2741525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3868" y="1451947"/>
            <a:ext cx="2604264" cy="238365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F029038-1A2D-41D4-8D05-8D857D154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8900" y="4075788"/>
            <a:ext cx="3285100" cy="2518577"/>
          </a:xfrm>
          <a:prstGeom prst="rect">
            <a:avLst/>
          </a:prstGeom>
          <a:noFill/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00B46C3F-D43B-4FEA-B15F-4A8E28BC5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46190" y="4121971"/>
            <a:ext cx="2608063" cy="2518576"/>
          </a:xfrm>
          <a:prstGeom prst="rect">
            <a:avLst/>
          </a:prstGeom>
          <a:noFill/>
        </p:spPr>
      </p:pic>
      <p:pic>
        <p:nvPicPr>
          <p:cNvPr id="9" name="Picture 36">
            <a:extLst>
              <a:ext uri="{FF2B5EF4-FFF2-40B4-BE49-F238E27FC236}">
                <a16:creationId xmlns:a16="http://schemas.microsoft.com/office/drawing/2014/main" id="{770E5868-D855-47E7-9B8A-D5CD36558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7264" y="4419642"/>
            <a:ext cx="3393080" cy="209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755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8E072-FCE5-4572-B93A-CFCCEDB03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использованных источников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7AF858-6210-4F1A-A343-18A5EBF09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hlinkClick r:id="rId2"/>
              </a:rPr>
              <a:t>http://hr-portal.ru/article/</a:t>
            </a:r>
            <a:endParaRPr lang="ru-RU" dirty="0">
              <a:hlinkClick r:id="rId3"/>
            </a:endParaRPr>
          </a:p>
          <a:p>
            <a:r>
              <a:rPr lang="en-US" dirty="0">
                <a:hlinkClick r:id="rId3"/>
              </a:rPr>
              <a:t>https://www.psychologos.ru/articles/view/vidy-myshleniya</a:t>
            </a:r>
            <a:endParaRPr lang="ru-RU" dirty="0">
              <a:hlinkClick r:id="rId3"/>
            </a:endParaRPr>
          </a:p>
          <a:p>
            <a:r>
              <a:rPr lang="en-US" dirty="0">
                <a:hlinkClick r:id="rId3"/>
              </a:rPr>
              <a:t>https://psyera.ru/stadii-i-vidy-myshleniya_15502.htm</a:t>
            </a:r>
            <a:endParaRPr lang="ru-RU" dirty="0"/>
          </a:p>
          <a:p>
            <a:r>
              <a:rPr lang="en-US" dirty="0">
                <a:hlinkClick r:id="rId4"/>
              </a:rPr>
              <a:t>https://ru.wikipedia.org/wiki</a:t>
            </a:r>
            <a:endParaRPr lang="ru-RU" dirty="0"/>
          </a:p>
          <a:p>
            <a:r>
              <a:rPr lang="en-US" dirty="0">
                <a:hlinkClick r:id="rId5"/>
              </a:rPr>
              <a:t>https://dprvrn.ru/opisanie-i-primery-naglyadno-deistvennogo-myshleniya-razvitie/</a:t>
            </a:r>
            <a:endParaRPr lang="en-US" dirty="0"/>
          </a:p>
          <a:p>
            <a:r>
              <a:rPr lang="en-US" dirty="0">
                <a:hlinkClick r:id="rId6"/>
              </a:rPr>
              <a:t>https://www.stu.lipetsk.ru/fak/fdo/dept/proforient/school/tests/test2.pdf</a:t>
            </a:r>
            <a:endParaRPr lang="en-US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922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25AE0-78C9-4B89-AF62-C4E01E68D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Запоздавший эпиграф…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C012C9-C083-4E75-AE88-667BDD9B2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i="1" dirty="0"/>
              <a:t>«Если хотите научиться </a:t>
            </a:r>
          </a:p>
          <a:p>
            <a:pPr marL="0" indent="0">
              <a:buNone/>
            </a:pPr>
            <a:r>
              <a:rPr lang="ru-RU" sz="3600" i="1" dirty="0"/>
              <a:t>решать задачи, </a:t>
            </a:r>
          </a:p>
          <a:p>
            <a:pPr marL="0" indent="0">
              <a:buNone/>
            </a:pPr>
            <a:r>
              <a:rPr lang="ru-RU" sz="3600" i="1" dirty="0"/>
              <a:t>то решайте их!»</a:t>
            </a:r>
          </a:p>
          <a:p>
            <a:pPr marL="0" indent="0" algn="r">
              <a:buNone/>
            </a:pPr>
            <a:r>
              <a:rPr lang="ru-RU" sz="36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Дьёрдь</a:t>
            </a:r>
            <a:r>
              <a:rPr lang="ru-RU" sz="360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Пойа</a:t>
            </a:r>
            <a:endParaRPr lang="ru-RU" sz="3600" i="1" dirty="0"/>
          </a:p>
        </p:txBody>
      </p:sp>
      <p:pic>
        <p:nvPicPr>
          <p:cNvPr id="1026" name="Picture 2" descr="Дьёрдь Пойа — Биография. Факты. Личная жизнь">
            <a:extLst>
              <a:ext uri="{FF2B5EF4-FFF2-40B4-BE49-F238E27FC236}">
                <a16:creationId xmlns:a16="http://schemas.microsoft.com/office/drawing/2014/main" id="{0FE89BE2-D360-4B5B-94FA-569E8C95F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9515" y="2411412"/>
            <a:ext cx="2450812" cy="269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425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45E2C-9706-4D69-99EA-98E8B8D9C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Определение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E010F-5C08-4A3E-85F2-A5DBA610B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ru-RU" b="1" i="0" dirty="0">
                <a:solidFill>
                  <a:srgbClr val="333333"/>
                </a:solidFill>
                <a:effectLst/>
                <a:latin typeface="Helvetica Neue"/>
              </a:rPr>
              <a:t>Мышление</a:t>
            </a:r>
            <a: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  <a:t> – психологический процесс </a:t>
            </a:r>
            <a:r>
              <a:rPr lang="ru-RU" b="0" i="0" u="sng" dirty="0">
                <a:solidFill>
                  <a:srgbClr val="333333"/>
                </a:solidFill>
                <a:effectLst/>
                <a:latin typeface="Helvetica Neue"/>
              </a:rPr>
              <a:t>познания</a:t>
            </a:r>
            <a: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  <a:t>, связанный с </a:t>
            </a:r>
            <a:r>
              <a:rPr lang="ru-RU" b="0" i="0" u="sng" dirty="0">
                <a:solidFill>
                  <a:srgbClr val="333333"/>
                </a:solidFill>
                <a:effectLst/>
                <a:latin typeface="Helvetica Neue"/>
              </a:rPr>
              <a:t>открытием субъективно нового знания</a:t>
            </a:r>
            <a: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  <a:t>, с расширением задач, с творческим преобразованием действительности. </a:t>
            </a:r>
          </a:p>
          <a:p>
            <a:pPr algn="just">
              <a:lnSpc>
                <a:spcPct val="150000"/>
              </a:lnSpc>
            </a:pPr>
            <a:r>
              <a:rPr lang="ru-RU" b="1" i="0" dirty="0">
                <a:solidFill>
                  <a:srgbClr val="333333"/>
                </a:solidFill>
                <a:effectLst/>
                <a:latin typeface="Helvetica Neue"/>
              </a:rPr>
              <a:t>Мыслительный процесс</a:t>
            </a:r>
            <a: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основан на</a:t>
            </a:r>
            <a:r>
              <a:rPr lang="ru-RU" i="0" dirty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  <a:t>обобщении и опосредованном отражении существенных закономерностей и свойств реальности, включает в себя этапы постановки и решения проблем.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741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06879-2D05-4DDC-B134-40F8EAD1B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Дополнение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64C3F2-40B9-4BAF-8E70-E98740DC7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21866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ru-RU" sz="4200" b="1" i="0" dirty="0">
                <a:solidFill>
                  <a:srgbClr val="333333"/>
                </a:solidFill>
                <a:effectLst/>
                <a:latin typeface="Helvetica Neue"/>
              </a:rPr>
              <a:t>Мышление</a:t>
            </a:r>
            <a:r>
              <a:rPr lang="ru-RU" sz="4200" b="0" i="0" dirty="0">
                <a:solidFill>
                  <a:srgbClr val="333333"/>
                </a:solidFill>
                <a:effectLst/>
                <a:latin typeface="Helvetica Neue"/>
              </a:rPr>
              <a:t> – это движение мысли, раскрывающее связь, которая ведет от отдельного к общему и от общего к отдельному (</a:t>
            </a:r>
            <a:r>
              <a:rPr lang="ru-RU" sz="4200" b="1" i="0" dirty="0">
                <a:solidFill>
                  <a:srgbClr val="333333"/>
                </a:solidFill>
                <a:effectLst/>
                <a:latin typeface="Helvetica Neue"/>
              </a:rPr>
              <a:t>индукция</a:t>
            </a:r>
            <a:r>
              <a:rPr lang="ru-RU" sz="4200" b="0" i="0" dirty="0">
                <a:solidFill>
                  <a:srgbClr val="333333"/>
                </a:solidFill>
                <a:effectLst/>
                <a:latin typeface="Helvetica Neue"/>
              </a:rPr>
              <a:t> и </a:t>
            </a:r>
            <a:r>
              <a:rPr lang="ru-RU" sz="4200" b="1" i="0" dirty="0">
                <a:solidFill>
                  <a:srgbClr val="333333"/>
                </a:solidFill>
                <a:effectLst/>
                <a:latin typeface="Helvetica Neue"/>
              </a:rPr>
              <a:t>дедукция</a:t>
            </a:r>
            <a:r>
              <a:rPr lang="ru-RU" sz="4200" b="0" i="0" dirty="0">
                <a:solidFill>
                  <a:srgbClr val="333333"/>
                </a:solidFill>
                <a:effectLst/>
                <a:latin typeface="Helvetica Neue"/>
              </a:rPr>
              <a:t>). </a:t>
            </a:r>
          </a:p>
          <a:p>
            <a:pPr algn="just">
              <a:lnSpc>
                <a:spcPct val="160000"/>
              </a:lnSpc>
            </a:pPr>
            <a:r>
              <a:rPr lang="ru-RU" sz="4200" b="0" i="0" dirty="0">
                <a:solidFill>
                  <a:srgbClr val="333333"/>
                </a:solidFill>
                <a:effectLst/>
                <a:latin typeface="Helvetica Neue"/>
              </a:rPr>
              <a:t>Основными </a:t>
            </a:r>
            <a:r>
              <a:rPr lang="ru-RU" sz="4200" b="1" i="0" dirty="0">
                <a:solidFill>
                  <a:srgbClr val="333333"/>
                </a:solidFill>
                <a:effectLst/>
                <a:latin typeface="Helvetica Neue"/>
              </a:rPr>
              <a:t>мыслительными операциями </a:t>
            </a:r>
            <a:r>
              <a:rPr lang="ru-RU" sz="4200" b="0" i="0" dirty="0">
                <a:solidFill>
                  <a:srgbClr val="333333"/>
                </a:solidFill>
                <a:effectLst/>
                <a:latin typeface="Helvetica Neue"/>
              </a:rPr>
              <a:t>являются: 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961425-3B78-49E9-BAB3-F16B3D8DD025}"/>
              </a:ext>
            </a:extLst>
          </p:cNvPr>
          <p:cNvSpPr txBox="1"/>
          <p:nvPr/>
        </p:nvSpPr>
        <p:spPr>
          <a:xfrm>
            <a:off x="3057235" y="4738549"/>
            <a:ext cx="6326910" cy="2554545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/>
              <a:t>анализ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/>
              <a:t>синтез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/>
              <a:t>сравнение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32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3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/>
              <a:t>абстракция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/>
              <a:t>конкретизация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/>
              <a:t>обобщение </a:t>
            </a:r>
          </a:p>
        </p:txBody>
      </p:sp>
    </p:spTree>
    <p:extLst>
      <p:ext uri="{BB962C8B-B14F-4D97-AF65-F5344CB8AC3E}">
        <p14:creationId xmlns:p14="http://schemas.microsoft.com/office/powerpoint/2010/main" val="3567497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8E072-FCE5-4572-B93A-CFCCEDB03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65" y="4068907"/>
            <a:ext cx="5163125" cy="1325563"/>
          </a:xfrm>
        </p:spPr>
        <p:txBody>
          <a:bodyPr/>
          <a:lstStyle/>
          <a:p>
            <a:pPr algn="ctr"/>
            <a:r>
              <a:rPr lang="ru-RU" b="1" dirty="0"/>
              <a:t>Виды мышления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AA630B-E800-4E33-84BE-9098CD019B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198" y="337631"/>
            <a:ext cx="7080255" cy="2706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6666F75-3D8E-4CBC-A080-F19B578CD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144" y="3122457"/>
            <a:ext cx="5255491" cy="3554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3C30DC39-6850-4CB4-87BD-0506610B19D3}"/>
              </a:ext>
            </a:extLst>
          </p:cNvPr>
          <p:cNvSpPr/>
          <p:nvPr/>
        </p:nvSpPr>
        <p:spPr>
          <a:xfrm>
            <a:off x="4525818" y="960582"/>
            <a:ext cx="2456873" cy="12007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1D7D8B2-0FC4-4E15-9B25-FD3E812184CF}"/>
              </a:ext>
            </a:extLst>
          </p:cNvPr>
          <p:cNvSpPr/>
          <p:nvPr/>
        </p:nvSpPr>
        <p:spPr>
          <a:xfrm>
            <a:off x="6096000" y="4147127"/>
            <a:ext cx="2096655" cy="7526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DF1F77-FDE5-4A3C-A4E1-BA4D0778D530}"/>
              </a:ext>
            </a:extLst>
          </p:cNvPr>
          <p:cNvSpPr txBox="1"/>
          <p:nvPr/>
        </p:nvSpPr>
        <p:spPr>
          <a:xfrm>
            <a:off x="9559636" y="4701310"/>
            <a:ext cx="50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8658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70E83-D9F8-485D-BBD0-9AB8A008E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Дсгноатикиа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23CCD3-D3EC-4665-A4D1-86799B342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33000" cy="4556702"/>
          </a:xfrm>
        </p:spPr>
        <p:txBody>
          <a:bodyPr>
            <a:normAutofit/>
          </a:bodyPr>
          <a:lstStyle/>
          <a:p>
            <a:r>
              <a:rPr lang="ru-RU" sz="3200" dirty="0">
                <a:hlinkClick r:id="rId2" action="ppaction://hlinkfile"/>
              </a:rPr>
              <a:t>Опросник </a:t>
            </a:r>
            <a:r>
              <a:rPr lang="ru-RU" sz="3200" dirty="0"/>
              <a:t>на определение типа мышления</a:t>
            </a:r>
          </a:p>
          <a:p>
            <a:pPr marL="0" indent="0">
              <a:buNone/>
            </a:pPr>
            <a:r>
              <a:rPr lang="ru-RU" sz="3200" dirty="0"/>
              <a:t>(модификация </a:t>
            </a:r>
            <a:r>
              <a:rPr lang="ru-RU" sz="3200" dirty="0">
                <a:hlinkClick r:id="rId3" action="ppaction://hlinkfile"/>
              </a:rPr>
              <a:t>методики </a:t>
            </a:r>
            <a:r>
              <a:rPr lang="ru-RU" sz="3200" dirty="0" err="1">
                <a:hlinkClick r:id="rId3" action="ppaction://hlinkfile"/>
              </a:rPr>
              <a:t>Дж.Брунера</a:t>
            </a:r>
            <a:r>
              <a:rPr lang="ru-RU" sz="3200" dirty="0"/>
              <a:t>)</a:t>
            </a:r>
          </a:p>
          <a:p>
            <a:pPr marL="0" indent="0">
              <a:buNone/>
            </a:pPr>
            <a:endParaRPr lang="ru-RU" sz="3200" dirty="0"/>
          </a:p>
          <a:p>
            <a:r>
              <a:rPr lang="ru-RU" sz="3200" dirty="0"/>
              <a:t>Позволяет определить преобладающий тип мышления конкретной личности</a:t>
            </a:r>
          </a:p>
          <a:p>
            <a:r>
              <a:rPr lang="ru-RU" sz="3200" dirty="0"/>
              <a:t>В чистом виде эти типы мышления встречаются редко. У большинства людей преобладает два-три типа мышления. Такое мышление называют </a:t>
            </a:r>
            <a:r>
              <a:rPr lang="ru-RU" sz="3200" b="1" i="1" dirty="0"/>
              <a:t>синтетическим</a:t>
            </a:r>
            <a:endParaRPr lang="ru-RU" sz="3200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211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8E072-FCE5-4572-B93A-CFCCEDB03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Наглядно-действенное</a:t>
            </a:r>
            <a:br>
              <a:rPr lang="ru-RU" b="1" dirty="0"/>
            </a:br>
            <a:r>
              <a:rPr lang="ru-RU" b="1" i="1" dirty="0"/>
              <a:t>(«ручной интеллект»)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7AF858-6210-4F1A-A343-18A5EBF09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Мышление </a:t>
            </a:r>
            <a:r>
              <a:rPr lang="ru-RU" b="1" dirty="0"/>
              <a:t>наглядно-действенное </a:t>
            </a:r>
            <a:r>
              <a:rPr lang="ru-RU" dirty="0"/>
              <a:t>— один из видов мышления, характеризующийся тем, что решение задачи осуществляется с помощью </a:t>
            </a:r>
            <a:r>
              <a:rPr lang="ru-RU" u="sng" dirty="0"/>
              <a:t>реального, физического</a:t>
            </a:r>
            <a:r>
              <a:rPr lang="ru-RU" dirty="0"/>
              <a:t> преобразования ситуации, опробования свойств объектов</a:t>
            </a:r>
          </a:p>
          <a:p>
            <a:r>
              <a:rPr lang="ru-RU" u="sng" dirty="0"/>
              <a:t>У ребенка</a:t>
            </a:r>
            <a:r>
              <a:rPr lang="ru-RU" dirty="0"/>
              <a:t> наглядно-действенное мышление образует первую ступень развития мышления </a:t>
            </a:r>
          </a:p>
          <a:p>
            <a:r>
              <a:rPr lang="ru-RU" u="sng" dirty="0"/>
              <a:t>У взрослого</a:t>
            </a:r>
            <a:r>
              <a:rPr lang="ru-RU" dirty="0"/>
              <a:t> человека наглядно-действенное мышление сосуществует с наглядно-образным и словесно-логическим мышлением</a:t>
            </a:r>
          </a:p>
          <a:p>
            <a:r>
              <a:rPr lang="ru-RU" dirty="0">
                <a:solidFill>
                  <a:srgbClr val="FF0000"/>
                </a:solidFill>
              </a:rPr>
              <a:t>А </a:t>
            </a:r>
            <a:r>
              <a:rPr lang="ru-RU" u="sng" dirty="0">
                <a:solidFill>
                  <a:srgbClr val="FF0000"/>
                </a:solidFill>
              </a:rPr>
              <a:t>у подростка</a:t>
            </a:r>
            <a:r>
              <a:rPr lang="ru-RU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339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37F22-FC05-43ED-8BF7-9B7F649F2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PFAgoraSlabPro"/>
              </a:rPr>
              <a:t>Упражнения на развитие наглядно-действенного мышления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264A69-C4B6-4796-9DA2-854B19F32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93649"/>
          </a:xfrm>
        </p:spPr>
        <p:txBody>
          <a:bodyPr>
            <a:normAutofit fontScale="55000" lnSpcReduction="20000"/>
          </a:bodyPr>
          <a:lstStyle/>
          <a:p>
            <a:pPr algn="l">
              <a:buFont typeface="+mj-lt"/>
              <a:buAutoNum type="arabicPeriod"/>
            </a:pPr>
            <a:r>
              <a:rPr lang="ru-RU" sz="3600" b="0" i="0" dirty="0">
                <a:solidFill>
                  <a:srgbClr val="444444"/>
                </a:solidFill>
                <a:effectLst/>
                <a:latin typeface="OpenSans"/>
              </a:rPr>
              <a:t> </a:t>
            </a:r>
            <a:r>
              <a:rPr lang="ru-RU" sz="4400" b="0" i="0" dirty="0">
                <a:solidFill>
                  <a:srgbClr val="444444"/>
                </a:solidFill>
                <a:effectLst/>
                <a:latin typeface="OpenSans"/>
              </a:rPr>
              <a:t>Самое простое, но очень эффективное задание на развитие этого вида мышления – это </a:t>
            </a:r>
            <a:r>
              <a:rPr lang="ru-RU" sz="4400" b="1" i="0" dirty="0">
                <a:solidFill>
                  <a:srgbClr val="444444"/>
                </a:solidFill>
                <a:effectLst/>
                <a:latin typeface="OpenSans"/>
              </a:rPr>
              <a:t>сбор конструкторов. </a:t>
            </a:r>
            <a:r>
              <a:rPr lang="ru-RU" sz="4400" b="0" i="0" dirty="0">
                <a:solidFill>
                  <a:srgbClr val="444444"/>
                </a:solidFill>
                <a:effectLst/>
                <a:latin typeface="OpenSans"/>
              </a:rPr>
              <a:t>Деталей должно быть как можно больше, не менее 40 штук. Можно использовать наглядную инструкцию.</a:t>
            </a:r>
          </a:p>
          <a:p>
            <a:pPr algn="l">
              <a:buFont typeface="+mj-lt"/>
              <a:buAutoNum type="arabicPeriod"/>
            </a:pPr>
            <a:r>
              <a:rPr lang="ru-RU" sz="4400" b="0" i="0" dirty="0">
                <a:solidFill>
                  <a:srgbClr val="444444"/>
                </a:solidFill>
                <a:effectLst/>
                <a:latin typeface="OpenSans"/>
              </a:rPr>
              <a:t> Не менее полезны для развития такого вида мышления и </a:t>
            </a:r>
            <a:r>
              <a:rPr lang="ru-RU" sz="4400" b="1" i="0" dirty="0">
                <a:solidFill>
                  <a:srgbClr val="444444"/>
                </a:solidFill>
                <a:effectLst/>
                <a:latin typeface="OpenSans"/>
              </a:rPr>
              <a:t>различные </a:t>
            </a:r>
            <a:r>
              <a:rPr lang="ru-RU" sz="4400" b="1" i="0" dirty="0" err="1">
                <a:solidFill>
                  <a:srgbClr val="444444"/>
                </a:solidFill>
                <a:effectLst/>
                <a:latin typeface="OpenSans"/>
              </a:rPr>
              <a:t>пазлы</a:t>
            </a:r>
            <a:r>
              <a:rPr lang="ru-RU" sz="4400" b="1" i="0" dirty="0">
                <a:solidFill>
                  <a:srgbClr val="444444"/>
                </a:solidFill>
                <a:effectLst/>
                <a:latin typeface="OpenSans"/>
              </a:rPr>
              <a:t>, головоломки</a:t>
            </a:r>
            <a:r>
              <a:rPr lang="ru-RU" sz="4400" b="0" i="0" dirty="0">
                <a:solidFill>
                  <a:srgbClr val="444444"/>
                </a:solidFill>
                <a:effectLst/>
                <a:latin typeface="OpenSans"/>
              </a:rPr>
              <a:t>. Чем больше будет деталей, тем лучше.</a:t>
            </a:r>
          </a:p>
          <a:p>
            <a:pPr algn="l">
              <a:buFont typeface="+mj-lt"/>
              <a:buAutoNum type="arabicPeriod"/>
            </a:pPr>
            <a:r>
              <a:rPr lang="ru-RU" sz="4400" b="0" i="0" dirty="0">
                <a:solidFill>
                  <a:srgbClr val="444444"/>
                </a:solidFill>
                <a:effectLst/>
                <a:latin typeface="OpenSans"/>
              </a:rPr>
              <a:t> </a:t>
            </a:r>
            <a:r>
              <a:rPr lang="ru-RU" sz="4400" b="1" i="0" dirty="0">
                <a:solidFill>
                  <a:srgbClr val="444444"/>
                </a:solidFill>
                <a:effectLst/>
                <a:latin typeface="OpenSans"/>
              </a:rPr>
              <a:t>Составьте</a:t>
            </a:r>
            <a:r>
              <a:rPr lang="ru-RU" sz="4400" b="0" i="0" dirty="0">
                <a:solidFill>
                  <a:srgbClr val="444444"/>
                </a:solidFill>
                <a:effectLst/>
                <a:latin typeface="OpenSans"/>
              </a:rPr>
              <a:t> из 5 спичек 2 </a:t>
            </a:r>
            <a:r>
              <a:rPr lang="ru-RU" sz="4400" dirty="0">
                <a:solidFill>
                  <a:srgbClr val="444444"/>
                </a:solidFill>
                <a:latin typeface="OpenSans"/>
              </a:rPr>
              <a:t>равных треугольника</a:t>
            </a:r>
            <a:r>
              <a:rPr lang="ru-RU" sz="4400" b="0" i="0" dirty="0">
                <a:solidFill>
                  <a:srgbClr val="444444"/>
                </a:solidFill>
                <a:effectLst/>
                <a:latin typeface="OpenSans"/>
              </a:rPr>
              <a:t>, из 7 спичек – 2 квадрата и 2 треугольника.</a:t>
            </a:r>
          </a:p>
          <a:p>
            <a:pPr>
              <a:buFont typeface="+mj-lt"/>
              <a:buAutoNum type="arabicPeriod"/>
            </a:pPr>
            <a:r>
              <a:rPr lang="ru-RU" sz="4400" b="0" i="0" dirty="0">
                <a:solidFill>
                  <a:srgbClr val="444444"/>
                </a:solidFill>
                <a:effectLst/>
                <a:latin typeface="OpenSans"/>
              </a:rPr>
              <a:t> </a:t>
            </a:r>
            <a:r>
              <a:rPr lang="ru-RU" sz="4400" b="1" i="0" dirty="0">
                <a:solidFill>
                  <a:srgbClr val="444444"/>
                </a:solidFill>
                <a:effectLst/>
                <a:latin typeface="OpenSans"/>
              </a:rPr>
              <a:t>Превратите</a:t>
            </a:r>
            <a:r>
              <a:rPr lang="ru-RU" sz="4400" b="0" i="0" dirty="0">
                <a:solidFill>
                  <a:srgbClr val="444444"/>
                </a:solidFill>
                <a:effectLst/>
                <a:latin typeface="OpenSans"/>
              </a:rPr>
              <a:t> в квадрат, разрезав один раз по прямой линии</a:t>
            </a:r>
            <a:r>
              <a:rPr lang="ru-RU" sz="4400" dirty="0">
                <a:solidFill>
                  <a:srgbClr val="444444"/>
                </a:solidFill>
                <a:latin typeface="OpenSans"/>
              </a:rPr>
              <a:t>, треугольник</a:t>
            </a:r>
            <a:r>
              <a:rPr lang="ru-RU" sz="4400" b="0" i="0" dirty="0">
                <a:solidFill>
                  <a:srgbClr val="444444"/>
                </a:solidFill>
                <a:effectLst/>
                <a:latin typeface="OpenSans"/>
              </a:rPr>
              <a:t>, ромб, </a:t>
            </a:r>
            <a:r>
              <a:rPr lang="ru-RU" sz="4400" dirty="0">
                <a:solidFill>
                  <a:srgbClr val="444444"/>
                </a:solidFill>
                <a:latin typeface="OpenSans"/>
              </a:rPr>
              <a:t>круг</a:t>
            </a:r>
            <a:r>
              <a:rPr lang="ru-RU" sz="4400" b="0" i="0" dirty="0">
                <a:solidFill>
                  <a:srgbClr val="444444"/>
                </a:solidFill>
                <a:effectLst/>
                <a:latin typeface="OpenSans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ru-RU" sz="4400" b="0" i="0" dirty="0">
                <a:solidFill>
                  <a:srgbClr val="444444"/>
                </a:solidFill>
                <a:effectLst/>
                <a:latin typeface="OpenSans"/>
              </a:rPr>
              <a:t> </a:t>
            </a:r>
            <a:r>
              <a:rPr lang="ru-RU" sz="4400" b="1" i="0" dirty="0">
                <a:solidFill>
                  <a:srgbClr val="444444"/>
                </a:solidFill>
                <a:effectLst/>
                <a:latin typeface="OpenSans"/>
              </a:rPr>
              <a:t>Слепите</a:t>
            </a:r>
            <a:r>
              <a:rPr lang="ru-RU" sz="4400" b="0" i="0" dirty="0">
                <a:solidFill>
                  <a:srgbClr val="444444"/>
                </a:solidFill>
                <a:effectLst/>
                <a:latin typeface="OpenSans"/>
              </a:rPr>
              <a:t> из пластилина кошку, дом, дерево.</a:t>
            </a:r>
          </a:p>
          <a:p>
            <a:pPr algn="l">
              <a:buFont typeface="+mj-lt"/>
              <a:buAutoNum type="arabicPeriod"/>
            </a:pPr>
            <a:r>
              <a:rPr lang="ru-RU" sz="4400" b="0" i="0" dirty="0">
                <a:solidFill>
                  <a:srgbClr val="444444"/>
                </a:solidFill>
                <a:effectLst/>
                <a:latin typeface="OpenSans"/>
              </a:rPr>
              <a:t> </a:t>
            </a:r>
            <a:r>
              <a:rPr lang="ru-RU" sz="4400" b="1" i="0" dirty="0">
                <a:solidFill>
                  <a:srgbClr val="444444"/>
                </a:solidFill>
                <a:effectLst/>
                <a:latin typeface="OpenSans"/>
              </a:rPr>
              <a:t>Определите</a:t>
            </a:r>
            <a:r>
              <a:rPr lang="ru-RU" sz="4400" b="0" i="0" dirty="0">
                <a:solidFill>
                  <a:srgbClr val="444444"/>
                </a:solidFill>
                <a:effectLst/>
                <a:latin typeface="OpenSans"/>
              </a:rPr>
              <a:t> без специальных приборов вес подушки, на которой вы спите, всей надетой на вас одежды, размер комнаты, в которой вы находитесь.</a:t>
            </a:r>
          </a:p>
          <a:p>
            <a:pPr algn="l">
              <a:buFont typeface="+mj-lt"/>
              <a:buAutoNum type="arabicPeriod"/>
            </a:pPr>
            <a:r>
              <a:rPr lang="ru-RU" sz="4400" dirty="0">
                <a:solidFill>
                  <a:srgbClr val="444444"/>
                </a:solidFill>
                <a:latin typeface="OpenSans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915911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9536" y="692696"/>
            <a:ext cx="8280920" cy="494610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67510" y="188641"/>
          <a:ext cx="8856981" cy="6552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82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22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22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03513" y="332656"/>
            <a:ext cx="291928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6281" y="332657"/>
            <a:ext cx="2985367" cy="203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91647" y="2708920"/>
            <a:ext cx="292395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91647" y="344241"/>
            <a:ext cx="2923952" cy="202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45955" y="4725144"/>
            <a:ext cx="2106017" cy="196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8514" y="4805463"/>
            <a:ext cx="2932533" cy="179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03514" y="2823257"/>
            <a:ext cx="2926933" cy="188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5060" y="4725144"/>
            <a:ext cx="2753505" cy="196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VID_20190322_093609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43944" y="2903591"/>
            <a:ext cx="2892236" cy="162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7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6717" y="487792"/>
            <a:ext cx="4032448" cy="807538"/>
          </a:xfrm>
        </p:spPr>
        <p:txBody>
          <a:bodyPr>
            <a:normAutofit fontScale="90000"/>
          </a:bodyPr>
          <a:lstStyle/>
          <a:p>
            <a:r>
              <a:rPr lang="en-US" dirty="0"/>
              <a:t>STEM-</a:t>
            </a:r>
            <a:r>
              <a:rPr lang="ru-RU" dirty="0"/>
              <a:t>центр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95677" y="340010"/>
            <a:ext cx="3384376" cy="1453827"/>
          </a:xfrm>
        </p:spPr>
        <p:txBody>
          <a:bodyPr>
            <a:normAutofit/>
          </a:bodyPr>
          <a:lstStyle/>
          <a:p>
            <a:r>
              <a:rPr lang="ru-RU" dirty="0"/>
              <a:t>ГУО «Лошницкая гимназия Борисовского района»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528" y="589392"/>
            <a:ext cx="3310770" cy="516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D:\пресс-центр\2018\открытие кабинета робототехники\ОТКРЫТИЕ 0481.JPG">
            <a:extLst>
              <a:ext uri="{FF2B5EF4-FFF2-40B4-BE49-F238E27FC236}">
                <a16:creationId xmlns:a16="http://schemas.microsoft.com/office/drawing/2014/main" id="{5E7AE095-1A9A-4304-B5E4-08DAE66F9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0635" y="1521729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В\Downloads\stem\IMG-05de48e2b78f2bffe09c6990a1302699-V.jpg">
            <a:extLst>
              <a:ext uri="{FF2B5EF4-FFF2-40B4-BE49-F238E27FC236}">
                <a16:creationId xmlns:a16="http://schemas.microsoft.com/office/drawing/2014/main" id="{16362ECB-4171-4813-9488-0518E99B3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2162" y="4396508"/>
            <a:ext cx="3383999" cy="215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BEA4047D-40FC-421B-BC72-6E0360D3C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6345" y="1647436"/>
            <a:ext cx="3576064" cy="478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5117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704</Words>
  <Application>Microsoft Office PowerPoint</Application>
  <PresentationFormat>Широкоэкранный</PresentationFormat>
  <Paragraphs>89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Helvetica Neue</vt:lpstr>
      <vt:lpstr>OpenSans</vt:lpstr>
      <vt:lpstr>PFAgoraSlabPro</vt:lpstr>
      <vt:lpstr>Times New Roman</vt:lpstr>
      <vt:lpstr>Wingdings</vt:lpstr>
      <vt:lpstr>Тема Office</vt:lpstr>
      <vt:lpstr>Способы развития  наглядно-действенного  и наглядно-образного  мышления учащихся</vt:lpstr>
      <vt:lpstr>Определение</vt:lpstr>
      <vt:lpstr>Дополнение</vt:lpstr>
      <vt:lpstr>Виды мышления</vt:lpstr>
      <vt:lpstr>Дсгноатикиа</vt:lpstr>
      <vt:lpstr>Наглядно-действенное («ручной интеллект»)</vt:lpstr>
      <vt:lpstr>Упражнения на развитие наглядно-действенного мышления</vt:lpstr>
      <vt:lpstr>Презентация PowerPoint</vt:lpstr>
      <vt:lpstr>STEM-центр</vt:lpstr>
      <vt:lpstr>Наглядно-образное (идеальная модель)*</vt:lpstr>
      <vt:lpstr>Упражнения на развитие наглядно-образного мышления:</vt:lpstr>
      <vt:lpstr>Упражнения на развитие наглядно-образного мышления:</vt:lpstr>
      <vt:lpstr>Упражнения на развитие наглядно-образного мышления:</vt:lpstr>
      <vt:lpstr>Упражнения на развитие наглядно-образного мышления:</vt:lpstr>
      <vt:lpstr>Тема урока?</vt:lpstr>
      <vt:lpstr>Список использованных источников</vt:lpstr>
      <vt:lpstr>Запоздавший эпиграф…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Способы развития  наглядно-действенного  и наглядно-образного  мышления учащихся</dc:title>
  <dc:creator>Учитель 15</dc:creator>
  <cp:lastModifiedBy>Student</cp:lastModifiedBy>
  <cp:revision>33</cp:revision>
  <cp:lastPrinted>2021-08-24T12:33:23Z</cp:lastPrinted>
  <dcterms:created xsi:type="dcterms:W3CDTF">2021-08-24T05:48:42Z</dcterms:created>
  <dcterms:modified xsi:type="dcterms:W3CDTF">2021-08-25T04:52:39Z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9220324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